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45"/>
    <p:restoredTop sz="94656"/>
  </p:normalViewPr>
  <p:slideViewPr>
    <p:cSldViewPr snapToGrid="0">
      <p:cViewPr>
        <p:scale>
          <a:sx n="70" d="100"/>
          <a:sy n="70" d="100"/>
        </p:scale>
        <p:origin x="232" y="5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ABE3C1-DBE1-495D-B57B-2849774B866A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Yazılı Panoramik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C117F-5CCF-4837-BE5F-2B92066CAFAF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ve Resim Yazıs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EB90BD-B6CE-46B7-997F-7313B992CCDC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sim Yazılı Alın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B9D11F-B188-461D-B23F-39381795C052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İsim Kart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2E6D8D9-55A2-4063-B0F3-121F44549695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ütu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B24536-994D-4021-A283-9F449C0DB509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Resim Sütu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BBB78-C96F-47B7-AB17-D852CA960AC9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3F48C-C7C6-4055-9F49-3777875E72AE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6178E61D-D431-422C-9764-11DAFE33AB63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DE42F4-6EEF-4EF7-8ED4-2208F0F89A08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578ACC-22D6-47C1-A373-4FD133E34F3C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5A6C69-6797-4E8A-BF37-F2C3751466E9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2014A1-A632-4878-A0D3-F52BA7563730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99F462-093F-4566-844B-4C71F2739DA5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24A7AC-904D-4781-85BA-7D10C17ED021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31444B-B92B-4E27-8C94-BB93EAF5CB18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EFA5E-FA76-400D-B3DC-F0BA90E6D107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6E9DEC-419B-4CC5-A080-3B06BD5A8291}" type="datetimeFigureOut">
              <a:rPr lang="en-US" dirty="0"/>
              <a:t>7/10/26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aşlık 4">
            <a:extLst>
              <a:ext uri="{FF2B5EF4-FFF2-40B4-BE49-F238E27FC236}">
                <a16:creationId xmlns:a16="http://schemas.microsoft.com/office/drawing/2014/main" id="{D03F23C7-6EDF-5D47-DCAE-A44F5298B93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-389467" y="3547533"/>
            <a:ext cx="9144000" cy="1373070"/>
          </a:xfrm>
        </p:spPr>
        <p:txBody>
          <a:bodyPr/>
          <a:lstStyle/>
          <a:p>
            <a:r>
              <a:rPr lang="tr-TR" sz="4000" dirty="0"/>
              <a:t>FOTOĞRAFÇILIK VE KAMERAMANLIK PROGRAMI</a:t>
            </a:r>
            <a:br>
              <a:rPr lang="tr-TR" sz="4000" dirty="0"/>
            </a:br>
            <a:r>
              <a:rPr lang="tr-TR" sz="4000" dirty="0"/>
              <a:t>TANITIM SUNUSU</a:t>
            </a:r>
            <a:br>
              <a:rPr lang="tr-TR" sz="4000" dirty="0"/>
            </a:br>
            <a:endParaRPr lang="tr-TR" sz="4000" dirty="0"/>
          </a:p>
        </p:txBody>
      </p:sp>
    </p:spTree>
    <p:extLst>
      <p:ext uri="{BB962C8B-B14F-4D97-AF65-F5344CB8AC3E}">
        <p14:creationId xmlns:p14="http://schemas.microsoft.com/office/powerpoint/2010/main" val="10889820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1" name="Rectangle 1030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33" name="Picture 1032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35" name="Rectangle 1034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6632E11A-1D0B-7B2C-A065-7CA5C96FAD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tr-TR" sz="2400" dirty="0"/>
              <a:t>BÖLÜM VİZYONU</a:t>
            </a:r>
          </a:p>
        </p:txBody>
      </p:sp>
      <p:pic>
        <p:nvPicPr>
          <p:cNvPr id="1037" name="Picture 1036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00BD170-8783-BCDB-7C86-882B88A107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9964" y="2505456"/>
            <a:ext cx="4136123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tr-TR" sz="1800" b="1" dirty="0"/>
              <a:t>Görsel Estetiği &amp;</a:t>
            </a:r>
            <a:br>
              <a:rPr lang="tr-TR" sz="1800" b="1" dirty="0"/>
            </a:br>
            <a:r>
              <a:rPr lang="tr-TR" sz="1800" b="1" dirty="0"/>
              <a:t>Teknik Gücü Bir Araya Getirmek</a:t>
            </a:r>
          </a:p>
          <a:p>
            <a:pPr marL="0" indent="0">
              <a:buNone/>
            </a:pPr>
            <a:endParaRPr lang="tr-TR" sz="1800" dirty="0"/>
          </a:p>
          <a:p>
            <a:pPr marL="0" indent="0">
              <a:buNone/>
            </a:pPr>
            <a:r>
              <a:rPr lang="tr-TR" sz="1800" dirty="0"/>
              <a:t>Programımız; hızla değişen medya dünyasında, güçlü bir görsel estetik altyapısına sahip, teknik ekipmanları en verimli şekilde kullanan vizyon sahibi fotoğrafçılar ve kameramanlar kazandırmayı amaçlar.</a:t>
            </a:r>
          </a:p>
          <a:p>
            <a:endParaRPr lang="tr-TR" sz="1800" dirty="0"/>
          </a:p>
        </p:txBody>
      </p:sp>
      <p:pic>
        <p:nvPicPr>
          <p:cNvPr id="1026" name="Picture 2" descr="Fotoğrafçılık ve Kameramanlık: Geleceğin Mesleği">
            <a:extLst>
              <a:ext uri="{FF2B5EF4-FFF2-40B4-BE49-F238E27FC236}">
                <a16:creationId xmlns:a16="http://schemas.microsoft.com/office/drawing/2014/main" id="{9BCF2D6E-BD75-035B-D24E-715504FFCA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6090" y="1837976"/>
            <a:ext cx="6303134" cy="3151567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7126630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bg2">
                <a:shade val="100000"/>
                <a:hueMod val="100000"/>
                <a:satMod val="110000"/>
                <a:lumMod val="130000"/>
              </a:schemeClr>
            </a:gs>
            <a:gs pos="100000">
              <a:schemeClr val="bg2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2E01024-7686-0AE9-A86A-768883B33C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3" name="Rectangle 2054">
            <a:extLst>
              <a:ext uri="{FF2B5EF4-FFF2-40B4-BE49-F238E27FC236}">
                <a16:creationId xmlns:a16="http://schemas.microsoft.com/office/drawing/2014/main" id="{C610D2AE-07EF-436A-9755-AA8DF4B933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4" cy="68580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7" name="Picture 2056">
            <a:extLst>
              <a:ext uri="{FF2B5EF4-FFF2-40B4-BE49-F238E27FC236}">
                <a16:creationId xmlns:a16="http://schemas.microsoft.com/office/drawing/2014/main" id="{6CACDD17-9043-46DF-882D-420365B79C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064" name="Rectangle 2058">
            <a:extLst>
              <a:ext uri="{FF2B5EF4-FFF2-40B4-BE49-F238E27FC236}">
                <a16:creationId xmlns:a16="http://schemas.microsoft.com/office/drawing/2014/main" id="{CF2D8AD5-434A-4C0E-9F5B-C1AFD645F3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grayWhite">
          <a:xfrm>
            <a:off x="2" y="609600"/>
            <a:ext cx="4959094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" name="Başlık 1">
            <a:extLst>
              <a:ext uri="{FF2B5EF4-FFF2-40B4-BE49-F238E27FC236}">
                <a16:creationId xmlns:a16="http://schemas.microsoft.com/office/drawing/2014/main" id="{CF81622C-AE65-F2F3-A863-C166600E85F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136123" cy="1080938"/>
          </a:xfrm>
        </p:spPr>
        <p:txBody>
          <a:bodyPr>
            <a:normAutofit/>
          </a:bodyPr>
          <a:lstStyle/>
          <a:p>
            <a:r>
              <a:rPr lang="tr-TR" sz="2400" b="1"/>
              <a:t>Neden Bu Programı Seçmelisiniz?</a:t>
            </a:r>
            <a:endParaRPr lang="tr-TR" sz="2400" b="1" dirty="0"/>
          </a:p>
        </p:txBody>
      </p:sp>
      <p:pic>
        <p:nvPicPr>
          <p:cNvPr id="2065" name="Picture 2060">
            <a:extLst>
              <a:ext uri="{FF2B5EF4-FFF2-40B4-BE49-F238E27FC236}">
                <a16:creationId xmlns:a16="http://schemas.microsoft.com/office/drawing/2014/main" id="{E92B246D-47CC-40F8-8DE7-B65D409E94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" y="1970241"/>
            <a:ext cx="4956048" cy="199787"/>
          </a:xfrm>
          <a:prstGeom prst="rect">
            <a:avLst/>
          </a:prstGeom>
        </p:spPr>
      </p:pic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AD4B9E9-7281-8733-FA19-DA679B32A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4136123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sz="1700" b="1"/>
          </a:p>
          <a:p>
            <a:pPr marL="0" indent="0">
              <a:buNone/>
            </a:pPr>
            <a:r>
              <a:rPr lang="tr-TR" sz="1700" b="1"/>
              <a:t>Sektör Odaklı Eğitim</a:t>
            </a:r>
          </a:p>
          <a:p>
            <a:pPr marL="0" indent="0">
              <a:buNone/>
            </a:pPr>
            <a:r>
              <a:rPr lang="tr-TR" sz="1700"/>
              <a:t>Sadece teorik anlatımlarla kalmıyor, doğrudan modern medya stüdyolarının çalışma pratiklerini müfredatımızın merkezine yerleştiriyoruz.</a:t>
            </a:r>
          </a:p>
          <a:p>
            <a:pPr marL="0" indent="0">
              <a:buNone/>
            </a:pPr>
            <a:r>
              <a:rPr lang="tr-TR" sz="1700" b="1"/>
              <a:t>Çok Yönlü Kariyer Havuzu</a:t>
            </a:r>
          </a:p>
          <a:p>
            <a:pPr marL="0" indent="0">
              <a:buNone/>
            </a:pPr>
            <a:r>
              <a:rPr lang="tr-TR" sz="1700"/>
              <a:t>Mezunlarımız; film yapım şirketlerinden reklam ajanslarına, haber kanallarından sosyal medya prodüksiyonlarına kadar devasa bir alanda kariyer yapabilir.</a:t>
            </a:r>
          </a:p>
          <a:p>
            <a:pPr marL="0" indent="0">
              <a:buNone/>
            </a:pPr>
            <a:r>
              <a:rPr lang="tr-TR" sz="1700" b="1"/>
              <a:t>GENİŞ İSTİHDAM OLANAKLARI</a:t>
            </a:r>
          </a:p>
          <a:p>
            <a:endParaRPr lang="tr-TR" sz="1700"/>
          </a:p>
        </p:txBody>
      </p:sp>
      <p:pic>
        <p:nvPicPr>
          <p:cNvPr id="2050" name="Picture 2" descr="300 Ücretsiz Kameraman ve Kamera Görseli - Pixabay">
            <a:extLst>
              <a:ext uri="{FF2B5EF4-FFF2-40B4-BE49-F238E27FC236}">
                <a16:creationId xmlns:a16="http://schemas.microsoft.com/office/drawing/2014/main" id="{176CB4E0-C41F-1566-1C4F-E4DA9448F0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76090" y="1798582"/>
            <a:ext cx="6303134" cy="3230356"/>
          </a:xfrm>
          <a:prstGeom prst="rect">
            <a:avLst/>
          </a:prstGeo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676868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E7C37-1ED6-BDD8-04F8-FA013BC9FD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58662C-55EA-0A24-16B1-F6B3270882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0321" y="753228"/>
            <a:ext cx="4915807" cy="1080938"/>
          </a:xfrm>
        </p:spPr>
        <p:txBody>
          <a:bodyPr>
            <a:normAutofit/>
          </a:bodyPr>
          <a:lstStyle/>
          <a:p>
            <a:r>
              <a:rPr lang="tr-TR" sz="2400" b="1" dirty="0"/>
              <a:t>2 Yıllık Ön Lisans Gelişim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A3CB5C5-7A37-6942-7185-65926E57E13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10365631" cy="3599316"/>
          </a:xfrm>
        </p:spPr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endParaRPr lang="tr-TR" b="1" cap="all" dirty="0"/>
          </a:p>
          <a:p>
            <a:pPr marL="0" indent="0" algn="ctr">
              <a:buNone/>
            </a:pPr>
            <a:r>
              <a:rPr lang="tr-TR" sz="2800" b="1" cap="all" dirty="0"/>
              <a:t>YOL HARİTASI</a:t>
            </a:r>
            <a:endParaRPr lang="tr-TR" sz="2800" b="1" dirty="0"/>
          </a:p>
          <a:p>
            <a:pPr marL="0" indent="0" algn="ctr">
              <a:buNone/>
            </a:pPr>
            <a:r>
              <a:rPr lang="tr-TR" sz="2800" b="1" dirty="0"/>
              <a:t>1. Dönem</a:t>
            </a:r>
          </a:p>
          <a:p>
            <a:pPr marL="0" indent="0" algn="ctr">
              <a:buNone/>
            </a:pPr>
            <a:r>
              <a:rPr lang="tr-TR" sz="2800" dirty="0"/>
              <a:t>Estetik ve kuramsal temeller, temel fotoğrafçılık.</a:t>
            </a:r>
          </a:p>
          <a:p>
            <a:pPr marL="0" indent="0" algn="ctr">
              <a:buNone/>
            </a:pPr>
            <a:r>
              <a:rPr lang="tr-TR" sz="2800" b="1" dirty="0"/>
              <a:t>2. Dönem</a:t>
            </a:r>
          </a:p>
          <a:p>
            <a:pPr algn="ctr"/>
            <a:r>
              <a:rPr lang="tr-TR" sz="2800" dirty="0"/>
              <a:t>Profesyonel kamera donanımı, ışık tasarımı ve profesyonel staj.</a:t>
            </a:r>
          </a:p>
          <a:p>
            <a:pPr marL="0" indent="0" algn="ctr">
              <a:buNone/>
            </a:pPr>
            <a:r>
              <a:rPr lang="tr-TR" sz="2800" b="1" dirty="0"/>
              <a:t>3. Dönem</a:t>
            </a:r>
          </a:p>
          <a:p>
            <a:pPr algn="ctr"/>
            <a:r>
              <a:rPr lang="tr-TR" sz="2800" dirty="0"/>
              <a:t>Sayısal kurgu teknikleri ve kısa film prodüksiyonu.</a:t>
            </a:r>
          </a:p>
          <a:p>
            <a:pPr marL="0" indent="0" algn="ctr">
              <a:buNone/>
            </a:pPr>
            <a:r>
              <a:rPr lang="tr-TR" sz="2800" b="1" dirty="0"/>
              <a:t>4. Dönem</a:t>
            </a:r>
          </a:p>
          <a:p>
            <a:pPr algn="ctr"/>
            <a:r>
              <a:rPr lang="tr-TR" sz="2800" dirty="0"/>
              <a:t>Portfolyo hazırlığı ve mezuniyet projesi.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2928862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Ünlü Fotoğrafçı Sözleri, Fotoğrafçılara Ait Güzel Sözler">
            <a:extLst>
              <a:ext uri="{FF2B5EF4-FFF2-40B4-BE49-F238E27FC236}">
                <a16:creationId xmlns:a16="http://schemas.microsoft.com/office/drawing/2014/main" id="{8EAAA509-BDF8-0462-D03B-0B13EC34A58B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" b="6085"/>
          <a:stretch>
            <a:fillRect/>
          </a:stretch>
        </p:blipFill>
        <p:spPr bwMode="auto">
          <a:xfrm>
            <a:off x="2578608" y="-1"/>
            <a:ext cx="7302322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57302279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14</TotalTime>
  <Words>149</Words>
  <Application>Microsoft Macintosh PowerPoint</Application>
  <PresentationFormat>Geniş ekran</PresentationFormat>
  <Paragraphs>23</Paragraphs>
  <Slides>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5</vt:i4>
      </vt:variant>
    </vt:vector>
  </HeadingPairs>
  <TitlesOfParts>
    <vt:vector size="8" baseType="lpstr">
      <vt:lpstr>Arial</vt:lpstr>
      <vt:lpstr>Trebuchet MS</vt:lpstr>
      <vt:lpstr>Berlin</vt:lpstr>
      <vt:lpstr>FOTOĞRAFÇILIK VE KAMERAMANLIK PROGRAMI TANITIM SUNUSU </vt:lpstr>
      <vt:lpstr>BÖLÜM VİZYONU</vt:lpstr>
      <vt:lpstr>Neden Bu Programı Seçmelisiniz?</vt:lpstr>
      <vt:lpstr>2 Yıllık Ön Lisans Gelişim Süreci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Burak İli</dc:creator>
  <cp:lastModifiedBy>Burak İli</cp:lastModifiedBy>
  <cp:revision>1</cp:revision>
  <dcterms:created xsi:type="dcterms:W3CDTF">2026-07-10T08:13:06Z</dcterms:created>
  <dcterms:modified xsi:type="dcterms:W3CDTF">2026-07-10T08:27:17Z</dcterms:modified>
</cp:coreProperties>
</file>